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6" r:id="rId3"/>
    <p:sldId id="271" r:id="rId4"/>
    <p:sldId id="273" r:id="rId5"/>
    <p:sldId id="278" r:id="rId6"/>
    <p:sldId id="274" r:id="rId7"/>
    <p:sldId id="277" r:id="rId8"/>
    <p:sldId id="272" r:id="rId9"/>
    <p:sldId id="289" r:id="rId10"/>
    <p:sldId id="290" r:id="rId11"/>
    <p:sldId id="279" r:id="rId12"/>
    <p:sldId id="280" r:id="rId13"/>
    <p:sldId id="283" r:id="rId14"/>
    <p:sldId id="282" r:id="rId15"/>
    <p:sldId id="284" r:id="rId16"/>
    <p:sldId id="288" r:id="rId17"/>
    <p:sldId id="287" r:id="rId18"/>
    <p:sldId id="285" r:id="rId19"/>
    <p:sldId id="28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724E"/>
    <a:srgbClr val="AC14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0" autoAdjust="0"/>
    <p:restoredTop sz="94796" autoAdjust="0"/>
  </p:normalViewPr>
  <p:slideViewPr>
    <p:cSldViewPr snapToGrid="0">
      <p:cViewPr>
        <p:scale>
          <a:sx n="44" d="100"/>
          <a:sy n="44" d="100"/>
        </p:scale>
        <p:origin x="1260" y="7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2T04:30:22.81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gnorePressure" value="1"/>
      <inkml:brushProperty name="inkEffects" value="galaxy"/>
      <inkml:brushProperty name="anchorX" value="-1037.271"/>
      <inkml:brushProperty name="anchorY" value="-4997.2373"/>
      <inkml:brushProperty name="scaleFactor" value="0.5"/>
    </inkml:brush>
  </inkml:definitions>
  <inkml:trace contextRef="#ctx0" brushRef="#br0">1 0,'0'0,"0"0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8E182-FE6E-4417-A584-30EE03DAB9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8519E8-227B-4846-98DC-F313475143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7A0E3-3C8B-4282-9D47-642911562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4B264-BC39-4D59-AAB4-6D56C29C75E7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947F7A-4DA8-4F87-A6F8-BF7248B32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E027F9-812B-4D2A-AEA3-BD37E85B3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3A0F3-BDCE-4279-95FE-E5A98D39D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031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D1582-6018-4D7E-A1F3-FC4732FC9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D2E80A-B64D-4A5D-A248-104FC2F51D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9DC241-D34F-49AA-8FAB-8F2E01F72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4B264-BC39-4D59-AAB4-6D56C29C75E7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C88C68-6C37-44FB-8D2D-1AC5B3345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2205C9-0FCE-41B4-B20C-326F15B04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3A0F3-BDCE-4279-95FE-E5A98D39D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31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7E9BFE-0C01-4D0B-9EF3-5FDE8F28FE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208A33-6E97-4090-BC35-2BF910686F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B1B71-6B16-4F15-A5A0-EAC97A4F2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4B264-BC39-4D59-AAB4-6D56C29C75E7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30ADD6-53C7-4519-A491-3CAC4E121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ADCEDC-3629-49F3-942D-A09DAFE25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3A0F3-BDCE-4279-95FE-E5A98D39D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474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7202F-DC18-4DB4-88C5-B3C063B74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422D3-AD39-44C8-AC98-88A36A4907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99816-9407-445D-B6C7-3AED39CDB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4B264-BC39-4D59-AAB4-6D56C29C75E7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08370E-0D96-46A1-BAF6-1CD343FE8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BE3B6-6A93-4D3D-8134-52124234C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3A0F3-BDCE-4279-95FE-E5A98D39D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438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B30C1-E055-4344-A7A2-3C76BD9B0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BE30BA-CD31-46BF-ABC1-D8F954464D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A0271C-4D4E-4A01-B7AF-5AAD252A5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4B264-BC39-4D59-AAB4-6D56C29C75E7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84D1AA-7259-4E8B-9CCC-6757BEE0A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9628B-642C-4717-B115-732DA1594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3A0F3-BDCE-4279-95FE-E5A98D39D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456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E06F-6F27-4883-AACE-DE43BDE49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08E85-2417-4746-B56F-2DB41EDDDC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5E014-F145-4BBB-94ED-145B5B1782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ADD6AC-ED46-4F6B-B216-0DCE35AA4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4B264-BC39-4D59-AAB4-6D56C29C75E7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AD2BD5-7EBF-49D3-9C55-FE115B1B4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384F56-0179-413F-A275-34AE1B377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3A0F3-BDCE-4279-95FE-E5A98D39D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916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18EED-542A-466F-8101-0EC9176F7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38565-705A-426D-B437-0A9E3613BF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AEAB50-1F1E-4731-9704-60EC1D4E33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89993A-889A-4BDE-B72E-572CFFA594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1CB7E3-A458-438D-A054-90854477CE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029D80-73E2-4BD6-A2FE-F9EE7B34F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4B264-BC39-4D59-AAB4-6D56C29C75E7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D8ACD9-6F40-4E4D-9F58-A8E5B6730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268D0D-9006-490C-96A1-F9B44836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3A0F3-BDCE-4279-95FE-E5A98D39D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4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7BFCF-84E3-4F4D-BB8A-BDD57E084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63277D-8397-4BA5-82FE-196024E4B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4B264-BC39-4D59-AAB4-6D56C29C75E7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B47F2-D502-4A59-B695-0C5D52675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B040E-A171-4FBB-BE79-8204879B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3A0F3-BDCE-4279-95FE-E5A98D39D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499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1FD008-EC68-4448-98EC-3443A5A96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4B264-BC39-4D59-AAB4-6D56C29C75E7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AC3634-E6BE-4B1D-906A-3013AD943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EA43C0-BB39-4455-94DC-FB13E99CC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3A0F3-BDCE-4279-95FE-E5A98D39D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716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F1EE8-B151-47BE-ABC4-221DAC24F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279D2-19C3-4CAE-BC97-969B704FB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42CE5F-DA0D-4B0C-9CBC-A4C95DFD53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509F17-0272-4DB6-AF97-556C2A08A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4B264-BC39-4D59-AAB4-6D56C29C75E7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3B0A02-2363-4C95-AAB2-C1A653C0C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780302-038E-451B-8288-13CABEF2F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3A0F3-BDCE-4279-95FE-E5A98D39D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831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CE9AF-71D0-4F79-9D2C-47F43E887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DD6CD5-E263-4DF4-ABF2-6254377FBA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58F724-C5F4-4EAF-A127-FBD67F297D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930ACB-AF5C-441C-BE3E-5D785C01D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4B264-BC39-4D59-AAB4-6D56C29C75E7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881EFF-FF57-4E34-837E-1DE9F5165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F95C58-E4E8-4E74-B822-B2E30B54D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3A0F3-BDCE-4279-95FE-E5A98D39D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014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9F14F1-FDD4-479B-A680-AF33E8A27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F679DE-6BBD-4155-AA2F-EF54AB065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5378F-5518-48FF-A493-2B5060957F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4B264-BC39-4D59-AAB4-6D56C29C75E7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D084B5-015E-4CCC-A988-472990D0D4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5E183-F48C-4C51-B461-745AE95115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D3A0F3-BDCE-4279-95FE-E5A98D39D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936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youtu.be/UAhRf3U50lM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customXml" Target="../ink/ink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ktedgar@ccri.edu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ccri.edu/success/" TargetMode="External"/><Relationship Id="rId4" Type="http://schemas.openxmlformats.org/officeDocument/2006/relationships/hyperlink" Target="https://www.ccri.edu/success/pdf/2021_SC_Notetaking-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developgoodhabits.com/rock-pebbles-sand/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304800"/>
            <a:ext cx="12192000" cy="8382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Georgia" panose="02040502050405020303" pitchFamily="18" charset="0"/>
              </a:rPr>
              <a:t>CCRI: SUCCESS MADE HERE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80815" y="1302213"/>
            <a:ext cx="54111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i="1" dirty="0"/>
              <a:t>Sit Up</a:t>
            </a:r>
            <a:r>
              <a:rPr lang="en-US" sz="7200" b="1" dirty="0"/>
              <a:t>, and </a:t>
            </a:r>
            <a:r>
              <a:rPr lang="en-US" sz="7200" b="1" i="1" dirty="0"/>
              <a:t>Take Notes!</a:t>
            </a:r>
            <a:endParaRPr lang="en-US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6780816" y="5167599"/>
            <a:ext cx="50341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Academic Coach</a:t>
            </a:r>
          </a:p>
          <a:p>
            <a:pPr algn="ctr"/>
            <a:r>
              <a:rPr lang="en-US" dirty="0"/>
              <a:t>Community College of Rhode Island</a:t>
            </a:r>
          </a:p>
          <a:p>
            <a:pPr algn="ctr"/>
            <a:r>
              <a:rPr lang="en-US" dirty="0"/>
              <a:t>Student Success Center</a:t>
            </a:r>
          </a:p>
          <a:p>
            <a:pPr algn="ctr"/>
            <a:r>
              <a:rPr lang="en-US" i="1" dirty="0"/>
              <a:t>ktedgar@ccri.edu</a:t>
            </a:r>
          </a:p>
        </p:txBody>
      </p:sp>
      <p:sp>
        <p:nvSpPr>
          <p:cNvPr id="6" name="Rectangle 5"/>
          <p:cNvSpPr/>
          <p:nvPr/>
        </p:nvSpPr>
        <p:spPr>
          <a:xfrm>
            <a:off x="6780815" y="4637968"/>
            <a:ext cx="5411185" cy="5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By Kimberley Edgar</a:t>
            </a:r>
          </a:p>
        </p:txBody>
      </p:sp>
      <p:pic>
        <p:nvPicPr>
          <p:cNvPr id="1028" name="Picture 4" descr="http://img.gawkerassets.com/img/18m5vfjl1jqjmjpg/original.jpg">
            <a:extLst>
              <a:ext uri="{FF2B5EF4-FFF2-40B4-BE49-F238E27FC236}">
                <a16:creationId xmlns:a16="http://schemas.microsoft.com/office/drawing/2014/main" id="{4D491B44-75F5-4C4E-93B7-A61A06C03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5" y="1612076"/>
            <a:ext cx="6614560" cy="502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2EDEE5-0A5E-4ECE-BA68-427A5BB56AC8}"/>
              </a:ext>
            </a:extLst>
          </p:cNvPr>
          <p:cNvSpPr txBox="1"/>
          <p:nvPr/>
        </p:nvSpPr>
        <p:spPr>
          <a:xfrm>
            <a:off x="6780815" y="3449567"/>
            <a:ext cx="5411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/>
              <a:t>Notetaking ABCs and 123s</a:t>
            </a:r>
          </a:p>
        </p:txBody>
      </p:sp>
    </p:spTree>
    <p:extLst>
      <p:ext uri="{BB962C8B-B14F-4D97-AF65-F5344CB8AC3E}">
        <p14:creationId xmlns:p14="http://schemas.microsoft.com/office/powerpoint/2010/main" val="3765907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8A3E730-6011-41DD-BE47-692F2AE94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" y="1157513"/>
            <a:ext cx="6239435" cy="57150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DD79A15-A3BB-4C9F-BC3D-1FE94164E153}"/>
              </a:ext>
            </a:extLst>
          </p:cNvPr>
          <p:cNvSpPr/>
          <p:nvPr/>
        </p:nvSpPr>
        <p:spPr>
          <a:xfrm>
            <a:off x="6323960" y="1149731"/>
            <a:ext cx="5647764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Strategies:</a:t>
            </a:r>
          </a:p>
          <a:p>
            <a:pPr marL="514350" indent="-514350">
              <a:buAutoNum type="arabicPeriod"/>
            </a:pPr>
            <a:r>
              <a:rPr lang="en-US" sz="2400" dirty="0"/>
              <a:t>Be open, willing to learn.</a:t>
            </a:r>
          </a:p>
          <a:p>
            <a:pPr marL="514350" indent="-514350">
              <a:buAutoNum type="arabicPeriod"/>
            </a:pPr>
            <a:endParaRPr lang="en-US" sz="2400" dirty="0"/>
          </a:p>
          <a:p>
            <a:pPr marL="514350" indent="-514350">
              <a:buAutoNum type="arabicPeriod"/>
            </a:pPr>
            <a:r>
              <a:rPr lang="en-US" sz="2400" dirty="0"/>
              <a:t>Reduce distractions.</a:t>
            </a:r>
          </a:p>
          <a:p>
            <a:pPr marL="514350" indent="-514350">
              <a:buAutoNum type="arabicPeriod"/>
            </a:pPr>
            <a:endParaRPr lang="en-US" sz="2400" dirty="0"/>
          </a:p>
          <a:p>
            <a:pPr marL="514350" indent="-514350">
              <a:buAutoNum type="arabicPeriod"/>
            </a:pPr>
            <a:r>
              <a:rPr lang="en-US" sz="2400" dirty="0"/>
              <a:t>Listen to what the speaker is saying.</a:t>
            </a:r>
          </a:p>
          <a:p>
            <a:pPr marL="514350" indent="-514350">
              <a:buAutoNum type="arabicPeriod"/>
            </a:pPr>
            <a:endParaRPr lang="en-US" sz="2400" dirty="0"/>
          </a:p>
          <a:p>
            <a:pPr marL="514350" indent="-514350">
              <a:buAutoNum type="arabicPeriod"/>
            </a:pPr>
            <a:r>
              <a:rPr lang="en-US" sz="2400" dirty="0"/>
              <a:t>Concentrate: Don’t let mind wander.</a:t>
            </a:r>
          </a:p>
          <a:p>
            <a:pPr marL="514350" indent="-514350">
              <a:buAutoNum type="arabicPeriod"/>
            </a:pPr>
            <a:endParaRPr lang="en-US" sz="2400" dirty="0"/>
          </a:p>
          <a:p>
            <a:pPr marL="514350" indent="-514350">
              <a:buAutoNum type="arabicPeriod"/>
            </a:pPr>
            <a:r>
              <a:rPr lang="en-US" sz="2400" dirty="0"/>
              <a:t>Observe.</a:t>
            </a:r>
          </a:p>
          <a:p>
            <a:pPr marL="514350" indent="-514350">
              <a:buAutoNum type="arabicPeriod"/>
            </a:pPr>
            <a:endParaRPr lang="en-US" sz="2400" dirty="0"/>
          </a:p>
          <a:p>
            <a:pPr marL="514350" indent="-514350">
              <a:buAutoNum type="arabicPeriod"/>
            </a:pPr>
            <a:r>
              <a:rPr lang="en-US" sz="2400" dirty="0"/>
              <a:t>Look at the main idea/s.</a:t>
            </a:r>
          </a:p>
          <a:p>
            <a:pPr marL="514350" indent="-514350">
              <a:buAutoNum type="arabicPeriod"/>
            </a:pPr>
            <a:endParaRPr lang="en-US" sz="2400" dirty="0"/>
          </a:p>
          <a:p>
            <a:pPr marL="514350" indent="-514350">
              <a:buAutoNum type="arabicPeriod"/>
            </a:pPr>
            <a:r>
              <a:rPr lang="en-US" sz="2400" dirty="0"/>
              <a:t>Be quiet.</a:t>
            </a:r>
          </a:p>
          <a:p>
            <a:pPr marL="514350" indent="-514350">
              <a:buAutoNum type="arabicPeriod"/>
            </a:pPr>
            <a:endParaRPr lang="en-US" sz="2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E19F894-4924-4071-A17F-9ABA2B70F15E}"/>
              </a:ext>
            </a:extLst>
          </p:cNvPr>
          <p:cNvSpPr txBox="1">
            <a:spLocks/>
          </p:cNvSpPr>
          <p:nvPr/>
        </p:nvSpPr>
        <p:spPr>
          <a:xfrm>
            <a:off x="0" y="304800"/>
            <a:ext cx="12192000" cy="8382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Georgia" panose="02040502050405020303" pitchFamily="18" charset="0"/>
              </a:rPr>
              <a:t>ACTIVE LISTENING</a:t>
            </a:r>
          </a:p>
        </p:txBody>
      </p:sp>
    </p:spTree>
    <p:extLst>
      <p:ext uri="{BB962C8B-B14F-4D97-AF65-F5344CB8AC3E}">
        <p14:creationId xmlns:p14="http://schemas.microsoft.com/office/powerpoint/2010/main" val="4053112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EC056-AC1C-4315-AED1-3ECBBD15E197}"/>
              </a:ext>
            </a:extLst>
          </p:cNvPr>
          <p:cNvSpPr txBox="1">
            <a:spLocks/>
          </p:cNvSpPr>
          <p:nvPr/>
        </p:nvSpPr>
        <p:spPr>
          <a:xfrm>
            <a:off x="0" y="381000"/>
            <a:ext cx="12191999" cy="8382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Georgia" panose="02040502050405020303" pitchFamily="18" charset="0"/>
              </a:rPr>
              <a:t>ASYNCHRONOUS NOTETAKING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2C727A-FD48-4023-8894-CA5612105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7799293" cy="5638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112ADAE-5A2E-4FFA-9CA4-C7C3E4CFFAD5}"/>
              </a:ext>
            </a:extLst>
          </p:cNvPr>
          <p:cNvSpPr/>
          <p:nvPr/>
        </p:nvSpPr>
        <p:spPr>
          <a:xfrm>
            <a:off x="7922237" y="1213024"/>
            <a:ext cx="4392707" cy="7571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/>
              <a:t>Recorded Lectures: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Treat like synchronous lectures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/>
              <a:t>Schedule time in planner to view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/>
              <a:t>Plan “class” as early in day, as early in week as possible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/>
              <a:t>Watch at reg. speed w/out stopping</a:t>
            </a:r>
          </a:p>
          <a:p>
            <a:pPr lvl="1"/>
            <a:r>
              <a:rPr lang="en-US" dirty="0"/>
              <a:t>     (research shows benefits diminish by 	1.25x if you increase speed)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/>
              <a:t>Take notes as usual in live class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Log time in the margin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1" dirty="0"/>
          </a:p>
          <a:p>
            <a:r>
              <a:rPr lang="en-US" sz="3000" b="1" dirty="0"/>
              <a:t>Readings-only: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Treat like synchronous lectures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/>
              <a:t>Block off time in planner for “class”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/>
              <a:t>Schedule “class” as early in day, as early in week as possible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/>
              <a:t>Substitute readings in lieu of lecture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/>
              <a:t>Take notes</a:t>
            </a:r>
          </a:p>
          <a:p>
            <a:endParaRPr lang="en-US" sz="3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834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C0BCB8-BE76-4760-8C51-BC52C5E0C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8850385" cy="647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F22716-78C3-417F-9663-AF72BACC63A3}"/>
              </a:ext>
            </a:extLst>
          </p:cNvPr>
          <p:cNvSpPr txBox="1">
            <a:spLocks/>
          </p:cNvSpPr>
          <p:nvPr/>
        </p:nvSpPr>
        <p:spPr>
          <a:xfrm>
            <a:off x="0" y="381000"/>
            <a:ext cx="12191999" cy="8382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Georgia" panose="02040502050405020303" pitchFamily="18" charset="0"/>
              </a:rPr>
              <a:t>SYNCHRONICITY: LECTURE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C8E968-E47A-410F-BAD1-E946CDBC18A2}"/>
              </a:ext>
            </a:extLst>
          </p:cNvPr>
          <p:cNvSpPr/>
          <p:nvPr/>
        </p:nvSpPr>
        <p:spPr>
          <a:xfrm>
            <a:off x="8850385" y="1221884"/>
            <a:ext cx="3341613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/>
              <a:t>Do’s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/>
              <a:t>Attend ALL lectures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/>
              <a:t>Be punctual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/>
              <a:t>Seek permission to record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/>
              <a:t>Take notes during lecture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/>
              <a:t>Highlight main ideas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/>
              <a:t>Organize key points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/>
              <a:t>Compare/contrast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/>
              <a:t>Watch for patterns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/>
              <a:t>Review notes weekly</a:t>
            </a:r>
          </a:p>
          <a:p>
            <a:r>
              <a:rPr lang="en-US" sz="3000" b="1" dirty="0"/>
              <a:t>Don’ts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/>
              <a:t>Write down every word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/>
              <a:t>Sit passively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/>
              <a:t>Let ?s go unasked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/>
              <a:t>Fall asleep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/>
              <a:t>Ignore study helps</a:t>
            </a:r>
          </a:p>
          <a:p>
            <a:pPr lvl="1"/>
            <a:endParaRPr lang="en-US" i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881940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291D2-4FFF-43B9-AA5E-AB516ACCD1E9}"/>
              </a:ext>
            </a:extLst>
          </p:cNvPr>
          <p:cNvSpPr txBox="1">
            <a:spLocks/>
          </p:cNvSpPr>
          <p:nvPr/>
        </p:nvSpPr>
        <p:spPr>
          <a:xfrm>
            <a:off x="0" y="381000"/>
            <a:ext cx="12191999" cy="8382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Georgia" panose="02040502050405020303" pitchFamily="18" charset="0"/>
              </a:rPr>
              <a:t>SYNCHRONICITY: READINGS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285F7A-CED1-46D5-A6E8-FCBBCD3566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8841996" cy="5638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7982781-083E-4696-82FC-DA4DBFCD094F}"/>
              </a:ext>
            </a:extLst>
          </p:cNvPr>
          <p:cNvSpPr/>
          <p:nvPr/>
        </p:nvSpPr>
        <p:spPr>
          <a:xfrm>
            <a:off x="8966199" y="1216057"/>
            <a:ext cx="3225799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Textbooks, </a:t>
            </a:r>
            <a:r>
              <a:rPr lang="en-US" sz="2800" b="1" dirty="0" err="1"/>
              <a:t>ebooks</a:t>
            </a:r>
            <a:r>
              <a:rPr lang="en-US" sz="2800" b="1" dirty="0"/>
              <a:t>, etcetera</a:t>
            </a:r>
          </a:p>
          <a:p>
            <a:pPr marL="342900" indent="-342900">
              <a:buAutoNum type="arabicPeriod"/>
            </a:pPr>
            <a:r>
              <a:rPr lang="en-US" dirty="0"/>
              <a:t>Use lecture tips, techniques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Less is more!</a:t>
            </a:r>
            <a:endParaRPr lang="en-US" i="1" dirty="0"/>
          </a:p>
          <a:p>
            <a:pPr marL="342900" indent="-342900">
              <a:buAutoNum type="arabicPeriod"/>
            </a:pPr>
            <a:endParaRPr lang="en-US" i="1" dirty="0"/>
          </a:p>
          <a:p>
            <a:pPr marL="342900" indent="-342900">
              <a:buAutoNum type="arabicPeriod"/>
            </a:pPr>
            <a:r>
              <a:rPr lang="en-US" i="1" dirty="0"/>
              <a:t>Vary the color</a:t>
            </a:r>
          </a:p>
          <a:p>
            <a:pPr marL="342900" indent="-342900">
              <a:buAutoNum type="arabicPeriod"/>
            </a:pPr>
            <a:endParaRPr lang="en-US" i="1" dirty="0"/>
          </a:p>
          <a:p>
            <a:pPr marL="342900" indent="-342900">
              <a:buAutoNum type="arabicPeriod"/>
            </a:pPr>
            <a:r>
              <a:rPr lang="en-US" i="1" dirty="0"/>
              <a:t>Create flashcards</a:t>
            </a:r>
          </a:p>
          <a:p>
            <a:pPr marL="342900" indent="-342900">
              <a:buAutoNum type="arabicPeriod"/>
            </a:pPr>
            <a:endParaRPr lang="en-US" i="1" dirty="0"/>
          </a:p>
          <a:p>
            <a:pPr marL="342900" indent="-342900">
              <a:buAutoNum type="arabicPeriod"/>
            </a:pPr>
            <a:r>
              <a:rPr lang="en-US" i="1" dirty="0"/>
              <a:t>Create an outline</a:t>
            </a:r>
          </a:p>
          <a:p>
            <a:pPr marL="342900" indent="-342900">
              <a:buAutoNum type="arabicPeriod"/>
            </a:pPr>
            <a:endParaRPr lang="en-US" i="1" dirty="0"/>
          </a:p>
          <a:p>
            <a:pPr marL="342900" indent="-342900">
              <a:buAutoNum type="arabicPeriod"/>
            </a:pPr>
            <a:r>
              <a:rPr lang="en-US" i="1" dirty="0"/>
              <a:t>Jot notes in margins</a:t>
            </a:r>
          </a:p>
          <a:p>
            <a:pPr marL="342900" indent="-342900">
              <a:buAutoNum type="arabicPeriod"/>
            </a:pPr>
            <a:endParaRPr lang="en-US" i="1" dirty="0"/>
          </a:p>
          <a:p>
            <a:pPr marL="342900" indent="-342900">
              <a:buAutoNum type="arabicPeriod"/>
            </a:pPr>
            <a:r>
              <a:rPr lang="en-US" i="1" dirty="0"/>
              <a:t>Talk w/your professor/s</a:t>
            </a:r>
          </a:p>
          <a:p>
            <a:pPr marL="342900" indent="-342900">
              <a:buAutoNum type="arabicPeriod"/>
            </a:pPr>
            <a:endParaRPr lang="en-US" i="1" dirty="0"/>
          </a:p>
          <a:p>
            <a:pPr marL="342900" indent="-342900">
              <a:buAutoNum type="arabicPeriod"/>
            </a:pPr>
            <a:r>
              <a:rPr lang="en-US" i="1" dirty="0"/>
              <a:t>Use your own words</a:t>
            </a:r>
          </a:p>
          <a:p>
            <a:pPr marL="342900" indent="-342900">
              <a:buAutoNum type="arabicPeriod"/>
            </a:pPr>
            <a:endParaRPr lang="en-US" i="1" dirty="0"/>
          </a:p>
          <a:p>
            <a:pPr marL="342900" indent="-342900">
              <a:buAutoNum type="arabicPeriod"/>
            </a:pPr>
            <a:r>
              <a:rPr lang="en-US" i="1" dirty="0"/>
              <a:t>Answer chapter-end ?’s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5691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AFB05-0106-43D2-A338-2E8CC567F035}"/>
              </a:ext>
            </a:extLst>
          </p:cNvPr>
          <p:cNvSpPr txBox="1">
            <a:spLocks/>
          </p:cNvSpPr>
          <p:nvPr/>
        </p:nvSpPr>
        <p:spPr>
          <a:xfrm>
            <a:off x="0" y="381000"/>
            <a:ext cx="12191999" cy="8382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Georgia" panose="02040502050405020303" pitchFamily="18" charset="0"/>
              </a:rPr>
              <a:t>STEP 3: DECIDE WHAT TO NOTE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19D699-9013-4999-9CDA-C7EDE6BC2204}"/>
              </a:ext>
            </a:extLst>
          </p:cNvPr>
          <p:cNvSpPr/>
          <p:nvPr/>
        </p:nvSpPr>
        <p:spPr>
          <a:xfrm>
            <a:off x="6095999" y="4216788"/>
            <a:ext cx="6096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https://youtu.be/UAhRf3U50lM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C5E49B-DC03-46F3-A147-0018CA6E1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1233718"/>
            <a:ext cx="5863775" cy="56242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8A46558-6F23-4442-9F5E-523B7ED736C5}"/>
              </a:ext>
            </a:extLst>
          </p:cNvPr>
          <p:cNvSpPr/>
          <p:nvPr/>
        </p:nvSpPr>
        <p:spPr>
          <a:xfrm>
            <a:off x="6096000" y="4633836"/>
            <a:ext cx="6095999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Focus on info reflecting main themes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1" dirty="0"/>
              <a:t>Key words on overheads, whiteboards, chalkboards, textbook readings,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1" dirty="0"/>
              <a:t>Info repeated OR confusing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1" dirty="0"/>
              <a:t>Details enhancing readings, previous lectures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04052E-4335-4DCF-B322-21C5ADF23F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212462"/>
            <a:ext cx="6095999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938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B09AB-04F9-4657-A776-E78EB6B3E482}"/>
              </a:ext>
            </a:extLst>
          </p:cNvPr>
          <p:cNvSpPr txBox="1">
            <a:spLocks/>
          </p:cNvSpPr>
          <p:nvPr/>
        </p:nvSpPr>
        <p:spPr>
          <a:xfrm>
            <a:off x="0" y="381000"/>
            <a:ext cx="12191999" cy="8382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Georgia" panose="02040502050405020303" pitchFamily="18" charset="0"/>
              </a:rPr>
              <a:t>STEP 4: GET A SYSTEM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26222B-4C1C-4186-B00E-EA932346D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219201"/>
            <a:ext cx="7030890" cy="5638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011A9BA-E621-4CF3-BE4C-E91A8F96D8AF}"/>
              </a:ext>
            </a:extLst>
          </p:cNvPr>
          <p:cNvSpPr/>
          <p:nvPr/>
        </p:nvSpPr>
        <p:spPr>
          <a:xfrm>
            <a:off x="7176887" y="1335974"/>
            <a:ext cx="5015113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5 Main Notetaking Methods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i="1" dirty="0"/>
              <a:t>The Cornell Method</a:t>
            </a:r>
          </a:p>
          <a:p>
            <a:pPr marL="342900" indent="-342900">
              <a:buAutoNum type="arabicPeriod"/>
            </a:pPr>
            <a:endParaRPr lang="en-US" i="1" dirty="0"/>
          </a:p>
          <a:p>
            <a:pPr marL="342900" indent="-342900">
              <a:buAutoNum type="arabicPeriod"/>
            </a:pPr>
            <a:r>
              <a:rPr lang="en-US" i="1" dirty="0"/>
              <a:t>The Mapping Method, or Mind-mapping</a:t>
            </a:r>
          </a:p>
          <a:p>
            <a:pPr marL="342900" indent="-342900">
              <a:buAutoNum type="arabicPeriod"/>
            </a:pPr>
            <a:endParaRPr lang="en-US" i="1" dirty="0"/>
          </a:p>
          <a:p>
            <a:pPr marL="342900" indent="-342900">
              <a:buAutoNum type="arabicPeriod"/>
            </a:pPr>
            <a:r>
              <a:rPr lang="en-US" i="1" dirty="0"/>
              <a:t>The Outlining Method</a:t>
            </a:r>
          </a:p>
          <a:p>
            <a:pPr marL="342900" indent="-342900">
              <a:buAutoNum type="arabicPeriod"/>
            </a:pPr>
            <a:endParaRPr lang="en-US" i="1" dirty="0"/>
          </a:p>
          <a:p>
            <a:pPr marL="342900" indent="-342900">
              <a:buAutoNum type="arabicPeriod"/>
            </a:pPr>
            <a:r>
              <a:rPr lang="en-US" i="1" dirty="0"/>
              <a:t>The Charting Method</a:t>
            </a:r>
          </a:p>
          <a:p>
            <a:pPr marL="342900" indent="-342900">
              <a:buAutoNum type="arabicPeriod"/>
            </a:pPr>
            <a:endParaRPr lang="en-US" i="1" dirty="0"/>
          </a:p>
          <a:p>
            <a:pPr marL="342900" indent="-342900">
              <a:buAutoNum type="arabicPeriod"/>
            </a:pPr>
            <a:r>
              <a:rPr lang="en-US" i="1" dirty="0"/>
              <a:t>The Sentence Method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028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164B5-C782-4324-9D3A-65DF8FDA1FD0}"/>
              </a:ext>
            </a:extLst>
          </p:cNvPr>
          <p:cNvSpPr txBox="1">
            <a:spLocks/>
          </p:cNvSpPr>
          <p:nvPr/>
        </p:nvSpPr>
        <p:spPr>
          <a:xfrm>
            <a:off x="0" y="381000"/>
            <a:ext cx="12191999" cy="8382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Georgia" panose="02040502050405020303" pitchFamily="18" charset="0"/>
              </a:rPr>
              <a:t>CORNELL NOTETAKING 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95B5DE-3E41-4445-9DFC-100C68A74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19200"/>
            <a:ext cx="12191998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5808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dn.trendhunterstatic.com/thumbs/digital-notetaking.jpeg">
            <a:extLst>
              <a:ext uri="{FF2B5EF4-FFF2-40B4-BE49-F238E27FC236}">
                <a16:creationId xmlns:a16="http://schemas.microsoft.com/office/drawing/2014/main" id="{B5A1A816-BE1C-459F-BFA0-EEC52C1F3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252" y="535094"/>
            <a:ext cx="5980978" cy="632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ACD5AD-BC14-4B84-B264-D1AA0AB3B88D}"/>
              </a:ext>
            </a:extLst>
          </p:cNvPr>
          <p:cNvSpPr txBox="1">
            <a:spLocks/>
          </p:cNvSpPr>
          <p:nvPr/>
        </p:nvSpPr>
        <p:spPr>
          <a:xfrm>
            <a:off x="0" y="381000"/>
            <a:ext cx="12191999" cy="8382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Georgia" panose="02040502050405020303" pitchFamily="18" charset="0"/>
              </a:rPr>
              <a:t>MIND-MAPPING STRATEGY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504455-2E64-4709-98F3-6FB31DBCF3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9" y="1225973"/>
            <a:ext cx="6039305" cy="56388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32200C1-8258-499E-B08F-361A82E76EE9}"/>
                  </a:ext>
                </a:extLst>
              </p14:cNvPr>
              <p14:cNvContentPartPr/>
              <p14:nvPr/>
            </p14:nvContentPartPr>
            <p14:xfrm>
              <a:off x="6190738" y="2734256"/>
              <a:ext cx="360" cy="3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32200C1-8258-499E-B08F-361A82E76EE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73098" y="2716256"/>
                <a:ext cx="36000" cy="3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F2C2BAB-54A7-473A-8463-6A8B1F189CC7}"/>
              </a:ext>
            </a:extLst>
          </p:cNvPr>
          <p:cNvCxnSpPr>
            <a:cxnSpLocks/>
          </p:cNvCxnSpPr>
          <p:nvPr/>
        </p:nvCxnSpPr>
        <p:spPr>
          <a:xfrm>
            <a:off x="6104389" y="1219200"/>
            <a:ext cx="6761" cy="56388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2375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90207-0492-4025-94D0-156E0FD844DD}"/>
              </a:ext>
            </a:extLst>
          </p:cNvPr>
          <p:cNvSpPr txBox="1">
            <a:spLocks/>
          </p:cNvSpPr>
          <p:nvPr/>
        </p:nvSpPr>
        <p:spPr>
          <a:xfrm>
            <a:off x="0" y="381000"/>
            <a:ext cx="12191999" cy="8382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Georgia" panose="02040502050405020303" pitchFamily="18" charset="0"/>
              </a:rPr>
              <a:t>SUCCESS MADE HERE!</a:t>
            </a:r>
          </a:p>
        </p:txBody>
      </p:sp>
      <p:pic>
        <p:nvPicPr>
          <p:cNvPr id="2050" name="Picture 2" descr="http://www.notechmagazine.com/wp-content/uploads/2015/11/notetaking.jpg">
            <a:extLst>
              <a:ext uri="{FF2B5EF4-FFF2-40B4-BE49-F238E27FC236}">
                <a16:creationId xmlns:a16="http://schemas.microsoft.com/office/drawing/2014/main" id="{D46B0AFB-9547-46E5-9B37-7B92B350B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12192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6933488-0CE7-4120-AD3D-7D5AE718ADB4}"/>
              </a:ext>
            </a:extLst>
          </p:cNvPr>
          <p:cNvSpPr/>
          <p:nvPr/>
        </p:nvSpPr>
        <p:spPr>
          <a:xfrm>
            <a:off x="0" y="1676400"/>
            <a:ext cx="12192000" cy="6001643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highlight>
                  <a:srgbClr val="00FF00"/>
                </a:highlight>
              </a:rPr>
              <a:t>Student Success Center</a:t>
            </a:r>
          </a:p>
          <a:p>
            <a:pPr algn="ctr"/>
            <a:r>
              <a:rPr lang="en-US" sz="3600" b="1" dirty="0">
                <a:effectLst>
                  <a:outerShdw blurRad="50800" dist="50800" dir="5400000" algn="ctr" rotWithShape="0">
                    <a:srgbClr val="00B050"/>
                  </a:outerShdw>
                </a:effectLst>
                <a:highlight>
                  <a:srgbClr val="00FF00"/>
                </a:highlight>
              </a:rPr>
              <a:t>Notetaking Skills</a:t>
            </a:r>
          </a:p>
          <a:p>
            <a:pPr algn="ctr"/>
            <a:r>
              <a:rPr lang="en-US" sz="2800" b="1" i="1" dirty="0">
                <a:highlight>
                  <a:srgbClr val="00FF00"/>
                </a:highlight>
              </a:rPr>
              <a:t>Social Sciences Students</a:t>
            </a:r>
          </a:p>
          <a:p>
            <a:pPr algn="ctr"/>
            <a:r>
              <a:rPr lang="en-US" sz="2000" dirty="0">
                <a:highlight>
                  <a:srgbClr val="00FF00"/>
                </a:highlight>
              </a:rPr>
              <a:t>Presenter: </a:t>
            </a:r>
            <a:r>
              <a:rPr lang="en-US" sz="2000" b="1" dirty="0">
                <a:highlight>
                  <a:srgbClr val="00FF00"/>
                </a:highlight>
              </a:rPr>
              <a:t>Kimberley Edgar</a:t>
            </a:r>
          </a:p>
          <a:p>
            <a:pPr algn="ctr"/>
            <a:r>
              <a:rPr lang="en-US" sz="2000" dirty="0">
                <a:highlight>
                  <a:srgbClr val="00FF00"/>
                </a:highlight>
              </a:rPr>
              <a:t>Academic Coach: </a:t>
            </a:r>
            <a:r>
              <a:rPr lang="en-US" sz="2000" dirty="0">
                <a:highlight>
                  <a:srgbClr val="00FF00"/>
                </a:highlight>
                <a:hlinkClick r:id="rId3"/>
              </a:rPr>
              <a:t>ktedgar@ccri.edu</a:t>
            </a:r>
            <a:endParaRPr lang="en-US" sz="2000" dirty="0">
              <a:highlight>
                <a:srgbClr val="00FF00"/>
              </a:highlight>
            </a:endParaRPr>
          </a:p>
          <a:p>
            <a:pPr algn="ctr"/>
            <a:endParaRPr lang="en-US" sz="1200" dirty="0">
              <a:highlight>
                <a:srgbClr val="808080"/>
              </a:highlight>
            </a:endParaRPr>
          </a:p>
          <a:p>
            <a:pPr algn="ctr"/>
            <a:r>
              <a:rPr lang="en-US" sz="3600" b="1" dirty="0">
                <a:effectLst>
                  <a:outerShdw blurRad="50800" dist="50800" dir="5400000" algn="ctr" rotWithShape="0">
                    <a:srgbClr val="00B050"/>
                  </a:outerShdw>
                </a:effectLst>
                <a:highlight>
                  <a:srgbClr val="00FF00"/>
                </a:highlight>
              </a:rPr>
              <a:t>Resources</a:t>
            </a:r>
          </a:p>
          <a:p>
            <a:pPr algn="ctr" fontAlgn="base"/>
            <a:r>
              <a:rPr lang="en-US" sz="1600" b="1" dirty="0">
                <a:highlight>
                  <a:srgbClr val="00FF00"/>
                </a:highlight>
              </a:rPr>
              <a:t>Notetaking Handout Listening Style Assessment, /P2</a:t>
            </a:r>
          </a:p>
          <a:p>
            <a:pPr algn="ctr" fontAlgn="base"/>
            <a:r>
              <a:rPr lang="en-US" sz="1600" b="1" dirty="0">
                <a:highlight>
                  <a:srgbClr val="00FF00"/>
                </a:highlight>
              </a:rPr>
              <a:t> </a:t>
            </a:r>
            <a:r>
              <a:rPr lang="en-US" sz="1200" dirty="0">
                <a:highlight>
                  <a:srgbClr val="00FF00"/>
                </a:highlight>
                <a:hlinkClick r:id="rId4"/>
              </a:rPr>
              <a:t>https://www.ccri.edu/success/pdf/2021_SC_Notetaking-</a:t>
            </a:r>
            <a:endParaRPr lang="en-US" sz="1200" dirty="0">
              <a:highlight>
                <a:srgbClr val="00FF00"/>
              </a:highlight>
            </a:endParaRPr>
          </a:p>
          <a:p>
            <a:pPr algn="ctr" fontAlgn="base"/>
            <a:r>
              <a:rPr lang="en-US" sz="1200" dirty="0">
                <a:highlight>
                  <a:srgbClr val="00FF00"/>
                </a:highlight>
              </a:rPr>
              <a:t>FINAL.pdf</a:t>
            </a:r>
            <a:endParaRPr lang="en-US" sz="1600" b="1" dirty="0">
              <a:highlight>
                <a:srgbClr val="00FF00"/>
              </a:highlight>
            </a:endParaRPr>
          </a:p>
          <a:p>
            <a:pPr algn="ctr" fontAlgn="base"/>
            <a:endParaRPr lang="en-US" sz="1600" dirty="0">
              <a:highlight>
                <a:srgbClr val="808080"/>
              </a:highlight>
            </a:endParaRPr>
          </a:p>
          <a:p>
            <a:pPr algn="ctr" fontAlgn="base"/>
            <a:r>
              <a:rPr lang="en-US" sz="1600" b="1" dirty="0">
                <a:highlight>
                  <a:srgbClr val="00FF00"/>
                </a:highlight>
              </a:rPr>
              <a:t>Book Your Tutoring Appointment:</a:t>
            </a:r>
          </a:p>
          <a:p>
            <a:pPr algn="ctr" fontAlgn="base"/>
            <a:r>
              <a:rPr lang="en-US" sz="1200" dirty="0">
                <a:highlight>
                  <a:srgbClr val="00FF00"/>
                </a:highlight>
                <a:hlinkClick r:id="rId5"/>
              </a:rPr>
              <a:t>https://www.ccri.edu/success/</a:t>
            </a:r>
            <a:endParaRPr lang="en-US" sz="1200" dirty="0">
              <a:highlight>
                <a:srgbClr val="00FF00"/>
              </a:highlight>
            </a:endParaRPr>
          </a:p>
          <a:p>
            <a:pPr algn="ctr" fontAlgn="base"/>
            <a:endParaRPr lang="en-US" sz="1200" dirty="0">
              <a:highlight>
                <a:srgbClr val="808080"/>
              </a:highlight>
            </a:endParaRPr>
          </a:p>
          <a:p>
            <a:pPr algn="ctr" fontAlgn="base"/>
            <a:endParaRPr lang="en-US" sz="1200" dirty="0">
              <a:highlight>
                <a:srgbClr val="808080"/>
              </a:highlight>
            </a:endParaRPr>
          </a:p>
          <a:p>
            <a:pPr algn="ctr" fontAlgn="base"/>
            <a:endParaRPr lang="en-US" sz="1200" dirty="0">
              <a:highlight>
                <a:srgbClr val="808080"/>
              </a:highlight>
            </a:endParaRPr>
          </a:p>
          <a:p>
            <a:pPr algn="ctr" fontAlgn="base"/>
            <a:endParaRPr lang="en-US" sz="1200" dirty="0">
              <a:highlight>
                <a:srgbClr val="808080"/>
              </a:highlight>
            </a:endParaRPr>
          </a:p>
          <a:p>
            <a:pPr algn="ctr" fontAlgn="base"/>
            <a:endParaRPr lang="en-US" sz="3600" b="1" dirty="0">
              <a:effectLst>
                <a:outerShdw blurRad="50800" dist="50800" dir="5400000" algn="ctr" rotWithShape="0">
                  <a:srgbClr val="00B050"/>
                </a:outerShdw>
              </a:effectLst>
              <a:highlight>
                <a:srgbClr val="808080"/>
              </a:highlight>
            </a:endParaRPr>
          </a:p>
          <a:p>
            <a:pPr algn="ctr"/>
            <a:endParaRPr lang="en-US" sz="1200" dirty="0">
              <a:highlight>
                <a:srgbClr val="808080"/>
              </a:highlight>
            </a:endParaRPr>
          </a:p>
          <a:p>
            <a:pPr algn="ctr"/>
            <a:endParaRPr lang="en-US" sz="1200" dirty="0">
              <a:highlight>
                <a:srgbClr val="808080"/>
              </a:highlight>
            </a:endParaRPr>
          </a:p>
          <a:p>
            <a:pPr algn="ctr"/>
            <a:endParaRPr lang="en-US" sz="1200" dirty="0">
              <a:highlight>
                <a:srgbClr val="808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1342405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testprepchampions.com/wp-content/uploads/2017/07/notetaking-1-1024x768.jpg">
            <a:extLst>
              <a:ext uri="{FF2B5EF4-FFF2-40B4-BE49-F238E27FC236}">
                <a16:creationId xmlns:a16="http://schemas.microsoft.com/office/drawing/2014/main" id="{C10FAAAB-0039-4192-8602-37689F295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2" y="1529360"/>
            <a:ext cx="5902038" cy="504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www.fortheloveofteachers.com/wp-content/uploads/2019/11/Active-Listening-Note-Taking-Cards-Cover.jpg">
            <a:extLst>
              <a:ext uri="{FF2B5EF4-FFF2-40B4-BE49-F238E27FC236}">
                <a16:creationId xmlns:a16="http://schemas.microsoft.com/office/drawing/2014/main" id="{E7EF357C-36A1-48B0-B513-39719CDAE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1743" y="3825166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042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A6F020-A08A-4AAD-9119-62C685FF95C2}"/>
              </a:ext>
            </a:extLst>
          </p:cNvPr>
          <p:cNvSpPr/>
          <p:nvPr/>
        </p:nvSpPr>
        <p:spPr>
          <a:xfrm>
            <a:off x="5309667" y="1159560"/>
            <a:ext cx="6882333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/>
              <a:t>Do you want to pass or fail?</a:t>
            </a:r>
          </a:p>
          <a:p>
            <a:endParaRPr lang="en-US" sz="2400" b="1" i="1" dirty="0"/>
          </a:p>
          <a:p>
            <a:r>
              <a:rPr lang="en-US" sz="2400" i="1" dirty="0"/>
              <a:t>Dr. Walter </a:t>
            </a:r>
            <a:r>
              <a:rPr lang="en-US" sz="2400" i="1" dirty="0" err="1"/>
              <a:t>Pauk</a:t>
            </a:r>
            <a:r>
              <a:rPr lang="en-US" sz="2400" i="1" dirty="0"/>
              <a:t>, of Cornell University’s Reading and Study Center, found students who record:</a:t>
            </a:r>
          </a:p>
          <a:p>
            <a:endParaRPr lang="en-US" sz="3000" b="1" i="1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i="1" dirty="0"/>
              <a:t>No notes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 i="1" dirty="0"/>
              <a:t>Forget 60 percent in 14 days (2 weeks)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sz="2400" i="1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i="1" dirty="0"/>
              <a:t>Some notes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 i="1" dirty="0"/>
              <a:t>Remember 60 percent of material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sz="2400" i="1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i="1" dirty="0"/>
              <a:t>Systematic notes and study them …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FD724E"/>
                </a:solidFill>
              </a:rPr>
              <a:t>Retain 90-100 percent INDEFINITELY</a:t>
            </a:r>
          </a:p>
        </p:txBody>
      </p:sp>
      <p:pic>
        <p:nvPicPr>
          <p:cNvPr id="4098" name="Picture 2" descr="https://www.gmrtranscription.com/blog/wp-content/uploads/2014/03/note-taking.jpg">
            <a:extLst>
              <a:ext uri="{FF2B5EF4-FFF2-40B4-BE49-F238E27FC236}">
                <a16:creationId xmlns:a16="http://schemas.microsoft.com/office/drawing/2014/main" id="{C09B3774-2DCD-478B-A74C-0C8556F4D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" y="1014292"/>
            <a:ext cx="5180318" cy="584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C9196B-1700-4216-B2C0-9159BFECF322}"/>
              </a:ext>
            </a:extLst>
          </p:cNvPr>
          <p:cNvSpPr txBox="1">
            <a:spLocks/>
          </p:cNvSpPr>
          <p:nvPr/>
        </p:nvSpPr>
        <p:spPr>
          <a:xfrm>
            <a:off x="0" y="312484"/>
            <a:ext cx="12192000" cy="8382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Georgia" panose="02040502050405020303" pitchFamily="18" charset="0"/>
              </a:rPr>
              <a:t>WHAT’s IT WORTH?</a:t>
            </a:r>
          </a:p>
        </p:txBody>
      </p:sp>
    </p:spTree>
    <p:extLst>
      <p:ext uri="{BB962C8B-B14F-4D97-AF65-F5344CB8AC3E}">
        <p14:creationId xmlns:p14="http://schemas.microsoft.com/office/powerpoint/2010/main" val="2404127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12192000" cy="838200"/>
          </a:xfr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dirty="0">
                <a:latin typeface="Georgia" panose="02040502050405020303" pitchFamily="18" charset="0"/>
              </a:rPr>
              <a:t>UNDERLINING VALUE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31644" y="1143380"/>
            <a:ext cx="586035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Taking good notes: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i="1" dirty="0"/>
              <a:t>Keeps you alert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i="1" dirty="0"/>
              <a:t>Promotes active listening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i="1" dirty="0"/>
              <a:t>Improves recall, memorizing concepts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i="1" dirty="0"/>
              <a:t>Engages your mind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i="1" dirty="0"/>
              <a:t>Requires thinking about writing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i="1" dirty="0"/>
              <a:t>Cultivates meaningful learning skills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i="1" dirty="0"/>
              <a:t>Emphasizes, organizes info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i="1" dirty="0"/>
              <a:t>Helps connect topics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i="1" dirty="0"/>
              <a:t>Increases topical understanding</a:t>
            </a: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i="1" dirty="0"/>
              <a:t>Creates a condensed study record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i="1" dirty="0"/>
              <a:t>Serves quality review after class</a:t>
            </a:r>
          </a:p>
          <a:p>
            <a:pPr lvl="1"/>
            <a:r>
              <a:rPr lang="en-US" sz="2400" b="1" dirty="0"/>
              <a:t>Reduces stress when test time arrives!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6A5DCE-45AF-416D-BE98-D71DBF6C0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6096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987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304800"/>
            <a:ext cx="12192000" cy="8382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Georgia" panose="02040502050405020303" pitchFamily="18" charset="0"/>
              </a:rPr>
              <a:t>VERSATILE STUDY SKILL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FEAE33-16D6-4020-8100-1689E3923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1"/>
            <a:ext cx="6096000" cy="5714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41806" y="1478279"/>
            <a:ext cx="5850194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Note-taking is beneficial for: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i="1" dirty="0"/>
              <a:t>Lectures &amp; Labs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/>
              <a:t>Creates 2-way communication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/>
              <a:t>Promotes class participation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/>
              <a:t>Helps identify, focus questions, clarifications</a:t>
            </a:r>
            <a:endParaRPr lang="en-US" sz="2400" i="1" dirty="0"/>
          </a:p>
          <a:p>
            <a:pPr marL="742950" lvl="1" indent="-285750">
              <a:buFont typeface="Arial" charset="0"/>
              <a:buChar char="•"/>
            </a:pPr>
            <a:r>
              <a:rPr lang="en-US" sz="2400" dirty="0"/>
              <a:t>Documents observations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i="1" dirty="0"/>
              <a:t>Readings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i="1" dirty="0"/>
              <a:t>Process, digest material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i="1" dirty="0"/>
              <a:t>Keep on target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i="1" dirty="0"/>
              <a:t>Synchronous/Asynchronous Learning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i="1" dirty="0"/>
              <a:t>In-person/Remote</a:t>
            </a:r>
          </a:p>
          <a:p>
            <a:pPr lvl="1"/>
            <a:endParaRPr lang="en-US" sz="2400" dirty="0"/>
          </a:p>
          <a:p>
            <a:pPr marL="742950" lvl="1" indent="-285750">
              <a:buFont typeface="Arial" charset="0"/>
              <a:buChar char="•"/>
            </a:pPr>
            <a:endParaRPr lang="en-US" sz="2400" b="1" dirty="0"/>
          </a:p>
          <a:p>
            <a:pPr marL="742950" lvl="1" indent="-285750">
              <a:buFont typeface="Arial" charset="0"/>
              <a:buChar char="•"/>
            </a:pPr>
            <a:endParaRPr lang="en-US" sz="2400" dirty="0"/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9813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B5F4827-38EA-4A90-8E3A-A820B93E3092}"/>
              </a:ext>
            </a:extLst>
          </p:cNvPr>
          <p:cNvSpPr/>
          <p:nvPr/>
        </p:nvSpPr>
        <p:spPr>
          <a:xfrm>
            <a:off x="4752475" y="1325910"/>
            <a:ext cx="7439524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/>
              <a:t>Synchronous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i="1" dirty="0"/>
              <a:t>Live: students, professor meet together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i="1" dirty="0"/>
              <a:t>In-person, online, hybrid</a:t>
            </a:r>
            <a:endParaRPr lang="en-US" sz="2400" b="1" dirty="0"/>
          </a:p>
          <a:p>
            <a:r>
              <a:rPr lang="en-US" sz="3000" b="1" dirty="0"/>
              <a:t>Asynchronous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i="1" dirty="0"/>
              <a:t>Student in driver’s seat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i="1" dirty="0"/>
              <a:t>Sets pace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i="1" dirty="0"/>
              <a:t>Covers material on own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i="1" dirty="0"/>
              <a:t>May have to view recording/s</a:t>
            </a:r>
            <a:endParaRPr lang="en-US" sz="3000" b="1" dirty="0"/>
          </a:p>
          <a:p>
            <a:r>
              <a:rPr lang="en-US" sz="3000" b="1" dirty="0"/>
              <a:t>Remote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/>
              <a:t>Off campus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/>
              <a:t>Usually online or no connection</a:t>
            </a:r>
            <a:endParaRPr lang="en-US" sz="3000" b="1" dirty="0"/>
          </a:p>
          <a:p>
            <a:r>
              <a:rPr lang="en-US" sz="3000" b="1" dirty="0"/>
              <a:t>In-person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/>
              <a:t>On campus, same physical space</a:t>
            </a:r>
          </a:p>
          <a:p>
            <a:pPr lvl="1"/>
            <a:endParaRPr lang="en-US" sz="3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CD74D0-4255-416A-9475-B88D72ED81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80019" cy="5943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DC1A3A-8F8C-42AF-8112-A4160C82A464}"/>
              </a:ext>
            </a:extLst>
          </p:cNvPr>
          <p:cNvSpPr txBox="1">
            <a:spLocks/>
          </p:cNvSpPr>
          <p:nvPr/>
        </p:nvSpPr>
        <p:spPr>
          <a:xfrm>
            <a:off x="0" y="381000"/>
            <a:ext cx="12191999" cy="8382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Georgia" panose="02040502050405020303" pitchFamily="18" charset="0"/>
              </a:rPr>
              <a:t>COMING to TERMS</a:t>
            </a:r>
          </a:p>
        </p:txBody>
      </p:sp>
    </p:spTree>
    <p:extLst>
      <p:ext uri="{BB962C8B-B14F-4D97-AF65-F5344CB8AC3E}">
        <p14:creationId xmlns:p14="http://schemas.microsoft.com/office/powerpoint/2010/main" val="466436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15201" y="5638801"/>
            <a:ext cx="29512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hlinkClick r:id="rId2"/>
            </a:endParaRPr>
          </a:p>
          <a:p>
            <a:r>
              <a:rPr lang="en-US" dirty="0">
                <a:hlinkClick r:id="rId2"/>
              </a:rPr>
              <a:t>https://www.developgoodhabts.com/rock-pebbles-sand/</a:t>
            </a:r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AED524-3E63-4FD5-A2C6-B47FA26C8B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2286"/>
            <a:ext cx="12192001" cy="63250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1232302"/>
            <a:ext cx="6096000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Notebook</a:t>
            </a: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 – handwritten notes preferred              </a:t>
            </a:r>
          </a:p>
          <a:p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Writing implements</a:t>
            </a: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 – pens, pencils, colored       pencils, highlighters, erasers, etc.                                             </a:t>
            </a:r>
          </a:p>
          <a:p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Listening ears</a:t>
            </a: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 – open mind and active listening       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2289" y="381000"/>
            <a:ext cx="12194290" cy="8382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Georgia" panose="02040502050405020303" pitchFamily="18" charset="0"/>
              </a:rPr>
              <a:t>STEP 1: BE PREPARED</a:t>
            </a:r>
          </a:p>
        </p:txBody>
      </p:sp>
    </p:spTree>
    <p:extLst>
      <p:ext uri="{BB962C8B-B14F-4D97-AF65-F5344CB8AC3E}">
        <p14:creationId xmlns:p14="http://schemas.microsoft.com/office/powerpoint/2010/main" val="3377002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20B131-7E00-4C14-9200-BF26F83F06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6098964" cy="563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8A64C4-EBAF-4DA7-930F-C032523D47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32386"/>
            <a:ext cx="6095999" cy="58256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8C90CC-2234-40D4-B440-D0900CD6D5EC}"/>
              </a:ext>
            </a:extLst>
          </p:cNvPr>
          <p:cNvSpPr txBox="1">
            <a:spLocks/>
          </p:cNvSpPr>
          <p:nvPr/>
        </p:nvSpPr>
        <p:spPr>
          <a:xfrm>
            <a:off x="0" y="381000"/>
            <a:ext cx="12191999" cy="8382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Georgia" panose="02040502050405020303" pitchFamily="18" charset="0"/>
              </a:rPr>
              <a:t>WHAT’s YOUR LISTENING STYLE?</a:t>
            </a:r>
          </a:p>
        </p:txBody>
      </p:sp>
    </p:spTree>
    <p:extLst>
      <p:ext uri="{BB962C8B-B14F-4D97-AF65-F5344CB8AC3E}">
        <p14:creationId xmlns:p14="http://schemas.microsoft.com/office/powerpoint/2010/main" val="2714788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304800"/>
            <a:ext cx="12192000" cy="8382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Georgia" panose="02040502050405020303" pitchFamily="18" charset="0"/>
              </a:rPr>
              <a:t>STEP 2: LISTEN UP!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19F501-3BBF-444D-B016-F540D2AF7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2999"/>
            <a:ext cx="12192000" cy="522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532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5ACA28A-BA22-4E5C-9420-35ED18ADF1AC}"/>
              </a:ext>
            </a:extLst>
          </p:cNvPr>
          <p:cNvSpPr txBox="1">
            <a:spLocks/>
          </p:cNvSpPr>
          <p:nvPr/>
        </p:nvSpPr>
        <p:spPr>
          <a:xfrm>
            <a:off x="0" y="304800"/>
            <a:ext cx="12192000" cy="83820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Georgia" panose="02040502050405020303" pitchFamily="18" charset="0"/>
              </a:rPr>
              <a:t>ACTIVE LISTENING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2B35CF-5C7C-4B6E-B7C9-4B2D2BB8710B}"/>
              </a:ext>
            </a:extLst>
          </p:cNvPr>
          <p:cNvSpPr/>
          <p:nvPr/>
        </p:nvSpPr>
        <p:spPr>
          <a:xfrm>
            <a:off x="6448508" y="1151841"/>
            <a:ext cx="5743492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 Style</a:t>
            </a:r>
            <a:endParaRPr lang="en-US" sz="2400" b="1" i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i="1" dirty="0"/>
              <a:t>Good note-takers are …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i="1" dirty="0"/>
              <a:t>Active listeners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400" i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i="1" dirty="0"/>
              <a:t>Active listeners …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i="1" dirty="0"/>
              <a:t>Are fully attentive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i="1" dirty="0"/>
              <a:t>Try to understand speaker’s intent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400" i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i="1" dirty="0"/>
              <a:t>Active listening requires …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i="1" dirty="0"/>
              <a:t>Physical attention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i="1" dirty="0"/>
              <a:t>Mental attention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i="1" dirty="0"/>
              <a:t>Energy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i="1" dirty="0"/>
              <a:t>Concentration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i="1" dirty="0"/>
              <a:t>Discipline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400" i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i="1" dirty="0"/>
          </a:p>
          <a:p>
            <a:r>
              <a:rPr lang="en-US" sz="2400" i="1" dirty="0"/>
              <a:t>		</a:t>
            </a:r>
          </a:p>
          <a:p>
            <a:r>
              <a:rPr lang="en-US" sz="2400" i="1" dirty="0"/>
              <a:t>	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D3F61C-17E1-4F34-863F-E70889932E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5183"/>
            <a:ext cx="6448508" cy="570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4930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2639</TotalTime>
  <Words>712</Words>
  <Application>Microsoft Office PowerPoint</Application>
  <PresentationFormat>Widescreen</PresentationFormat>
  <Paragraphs>202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Georgia</vt:lpstr>
      <vt:lpstr>Office Theme</vt:lpstr>
      <vt:lpstr>PowerPoint Presentation</vt:lpstr>
      <vt:lpstr>PowerPoint Presentation</vt:lpstr>
      <vt:lpstr>UNDERLINING VALUE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Edgar, Kimberley</dc:creator>
  <cp:lastModifiedBy>Edgar, Kimberley</cp:lastModifiedBy>
  <cp:revision>131</cp:revision>
  <dcterms:created xsi:type="dcterms:W3CDTF">2021-09-28T14:06:00Z</dcterms:created>
  <dcterms:modified xsi:type="dcterms:W3CDTF">2022-02-12T06:27:04Z</dcterms:modified>
</cp:coreProperties>
</file>